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14" r:id="rId3"/>
    <p:sldId id="371" r:id="rId4"/>
    <p:sldId id="374" r:id="rId5"/>
    <p:sldId id="373" r:id="rId6"/>
    <p:sldId id="372" r:id="rId7"/>
    <p:sldId id="376" r:id="rId8"/>
    <p:sldId id="377" r:id="rId9"/>
    <p:sldId id="375" r:id="rId10"/>
    <p:sldId id="390" r:id="rId11"/>
    <p:sldId id="385" r:id="rId12"/>
    <p:sldId id="388" r:id="rId13"/>
    <p:sldId id="387" r:id="rId14"/>
    <p:sldId id="384" r:id="rId15"/>
    <p:sldId id="386" r:id="rId16"/>
    <p:sldId id="391" r:id="rId17"/>
    <p:sldId id="392" r:id="rId18"/>
    <p:sldId id="38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D04B"/>
    <a:srgbClr val="D84537"/>
    <a:srgbClr val="040F15"/>
    <a:srgbClr val="085370"/>
    <a:srgbClr val="37865C"/>
    <a:srgbClr val="0B1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001F82-694C-4CB0-995C-AE83457772C8}" v="67" dt="2024-04-10T16:43:08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12" autoAdjust="0"/>
    <p:restoredTop sz="84746" autoAdjust="0"/>
  </p:normalViewPr>
  <p:slideViewPr>
    <p:cSldViewPr snapToGrid="0">
      <p:cViewPr varScale="1">
        <p:scale>
          <a:sx n="96" d="100"/>
          <a:sy n="96" d="100"/>
        </p:scale>
        <p:origin x="364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Parameters</a:t>
            </a:r>
            <a:r>
              <a:rPr lang="en-US" baseline="0"/>
              <a:t> by Model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Sheet1!$A$1:$A$14</c:f>
              <c:strCache>
                <c:ptCount val="14"/>
                <c:pt idx="0">
                  <c:v>GPT-1</c:v>
                </c:pt>
                <c:pt idx="1">
                  <c:v>GPT-Neo</c:v>
                </c:pt>
                <c:pt idx="2">
                  <c:v>GPT-2</c:v>
                </c:pt>
                <c:pt idx="3">
                  <c:v>GPT-J</c:v>
                </c:pt>
                <c:pt idx="4">
                  <c:v>Fairseq</c:v>
                </c:pt>
                <c:pt idx="5">
                  <c:v>GPT-NeoX</c:v>
                </c:pt>
                <c:pt idx="6">
                  <c:v>Chinchilla</c:v>
                </c:pt>
                <c:pt idx="7">
                  <c:v>LaMDA</c:v>
                </c:pt>
                <c:pt idx="8">
                  <c:v>GPT-3</c:v>
                </c:pt>
                <c:pt idx="9">
                  <c:v>BLOOM</c:v>
                </c:pt>
                <c:pt idx="10">
                  <c:v>Gopher</c:v>
                </c:pt>
                <c:pt idx="11">
                  <c:v>MT-NLG</c:v>
                </c:pt>
                <c:pt idx="12">
                  <c:v>PALM</c:v>
                </c:pt>
                <c:pt idx="13">
                  <c:v>GPT-4</c:v>
                </c:pt>
              </c:strCache>
            </c:strRef>
          </c:cat>
          <c:val>
            <c:numRef>
              <c:f>Sheet1!$B$1:$B$14</c:f>
              <c:numCache>
                <c:formatCode>0</c:formatCode>
                <c:ptCount val="14"/>
                <c:pt idx="0">
                  <c:v>110000000</c:v>
                </c:pt>
                <c:pt idx="1">
                  <c:v>1300000000</c:v>
                </c:pt>
                <c:pt idx="2">
                  <c:v>1500000000</c:v>
                </c:pt>
                <c:pt idx="3">
                  <c:v>6000000000</c:v>
                </c:pt>
                <c:pt idx="4">
                  <c:v>13000000000</c:v>
                </c:pt>
                <c:pt idx="5">
                  <c:v>20000000000</c:v>
                </c:pt>
                <c:pt idx="6">
                  <c:v>70000000000</c:v>
                </c:pt>
                <c:pt idx="7">
                  <c:v>137000000000</c:v>
                </c:pt>
                <c:pt idx="8">
                  <c:v>175000000000</c:v>
                </c:pt>
                <c:pt idx="9">
                  <c:v>176000000000</c:v>
                </c:pt>
                <c:pt idx="10">
                  <c:v>280000000000</c:v>
                </c:pt>
                <c:pt idx="11">
                  <c:v>530000000000</c:v>
                </c:pt>
                <c:pt idx="12">
                  <c:v>540000000000</c:v>
                </c:pt>
                <c:pt idx="13">
                  <c:v>1700000000000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C7-4A84-B02A-7EB46A6EFC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837247"/>
        <c:axId val="80244847"/>
      </c:barChart>
      <c:catAx>
        <c:axId val="78837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244847"/>
        <c:crosses val="autoZero"/>
        <c:auto val="1"/>
        <c:lblAlgn val="ctr"/>
        <c:lblOffset val="100"/>
        <c:noMultiLvlLbl val="0"/>
      </c:catAx>
      <c:valAx>
        <c:axId val="802448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837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16773-1DC8-4F71-9343-1C268474104B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25668F-51C6-46C7-9422-2F5B67196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6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0F958-FAFC-3BD8-8561-D3F9D1559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45782-3957-0BFA-86B3-51B9316A9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658CE-9008-1ECF-B351-BD14E8D4D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6CC8F-E2D8-CB13-5960-8DC11C08A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567A1-849F-0491-4A5E-9A6490AA5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3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2E9C4-CE4F-151E-ECCE-EABBA060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D4520-5F31-15E6-25AA-8072ED252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8BDE7-19D7-CBBD-45FB-35CB36D3E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18AF9-627B-9DD6-3B6C-46FA4C0BE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8D041-6E1E-EB7D-A925-5A232B94D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8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0E44C4-E358-2565-49C6-F504031C5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05BCA-78DE-A2AB-2B22-0ECFC1FAC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85C4F-A3E7-80A8-D456-86C2973D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065D8-D409-21F0-AD5F-0DC4353F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678FE-9E6E-BF30-8D27-FC78D428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3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79EAB-CC79-759D-3719-088A068D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47921-9B4A-3AC7-16CC-4E9F5951D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DBB2-12D2-3F22-973D-AF0DC114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33566-F99D-1572-8878-A36AB98AA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D9434-A84B-2F10-3EE7-125FA80E8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8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65EC-7C32-7A42-D376-B9329C32B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DBE9C-0316-01A2-9FBA-AB737275A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199A8-1054-4951-4390-D71D5C575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47198-F6B5-2116-52C1-AB391F68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F7154-C8F3-34FB-B983-4EDC5B81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88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E216-F3B7-2A3B-89FE-167DFA0DA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1C51F-DAD9-83F8-92B2-13AE5108D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4A36B-491F-7C06-B2F2-675D952ED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D4983-81E0-48C6-AF0B-7EFB98388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871A5-DFE0-A438-FB21-BCE72D26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E4776-1266-F5B5-FAE0-1835CC3EB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23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0C662-8CB7-8A6C-89ED-BD68F769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D62EF-E104-8A4E-7E63-AD6B1BB76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F3825A-6131-DC5B-2E62-1A0E4C6E9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1A9EE4-D1C3-20CE-625A-AA8C03AFD2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543DF9-12D1-DD99-1E55-ABD59DA35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7FFA95-53EB-756D-F286-962563314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4B5B96-7751-78A7-DBD8-D9B75E859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EA2701-C9B9-17BE-F6AF-3146A899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9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F6DC6-E8D0-D7D5-0CBD-C7CF43A8F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D9424-FECF-1789-CD2D-6DEEE3FA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6973DC-E772-AEAA-077A-5AFAED82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9464-514D-29AD-2408-DED5E9A38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6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A64B4E-F114-F95B-803F-C81140D9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6C8C8-D7E6-0BA3-7B19-750BFB19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8640E-D39E-6CD0-8F4A-CA9D49D3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21F02-D2E3-9B80-DF1A-D790ED20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C9EF2-BDD6-7835-98E6-B176E77E9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91CA3-59FC-3D75-6A9C-00E1925B4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F773D1-B191-5D0C-6843-793715644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724A7-9437-E8C9-7B36-FAFE1023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1807AD-14DA-D59D-1A1E-C1660777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96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DAB6-16BB-68F2-7501-B280F6A0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A4B10B-27D6-3C8A-6310-A053D45F6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0ACDB0-2858-5C9C-C61C-07549BF6E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18754A-1B15-DBE5-FFBC-51725C315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F344F-79BA-FE4E-7D4C-F088591A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2A45B-A2D0-6B94-2E4D-EE4BEE68B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9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7CCC34-8F10-E1CD-8731-CDD240B7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A5479-A064-0D46-EEFE-17ABA9574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70B3B-4CB1-9E98-D7A6-26929BA9A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373-2CC3-4991-A754-9A16FF33A6F4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ACFE0-5CF9-F570-371B-61358C72D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85FFA-A58C-9878-D46B-89F6C8A82E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31E3D-5EA4-4BBE-9706-1B77CD03F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82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8E5C-6F96-6D8E-2D91-14817CB2F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28445"/>
            <a:ext cx="12192000" cy="801109"/>
          </a:xfrm>
        </p:spPr>
        <p:txBody>
          <a:bodyPr>
            <a:noAutofit/>
          </a:bodyPr>
          <a:lstStyle/>
          <a:p>
            <a:r>
              <a:rPr lang="en-US" sz="55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TeCH</a:t>
            </a:r>
            <a:r>
              <a:rPr lang="en-US" sz="55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ON </a:t>
            </a:r>
            <a:r>
              <a:rPr lang="en-US" sz="55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FIRe</a:t>
            </a:r>
            <a:endParaRPr lang="en-US" sz="55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696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PrOmpt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engineering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52744"/>
            <a:ext cx="79918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Zero-Shot Prompting:</a:t>
            </a:r>
            <a:r>
              <a:rPr lang="en-US" sz="2000" dirty="0"/>
              <a:t> Providing a task without prior examples, relying on the model's pre-existing knowledge.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One-Shot Prompting: </a:t>
            </a:r>
            <a:r>
              <a:rPr lang="en-US" sz="2000" dirty="0"/>
              <a:t>Giving the model one example before the actual task to guide its response.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Few-Shot Prompting:</a:t>
            </a:r>
            <a:r>
              <a:rPr lang="en-US" sz="2000" dirty="0"/>
              <a:t> Supplying a few examples before the actual task to help the model understand the desired output.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Chain-of-Thought Prompting:</a:t>
            </a:r>
            <a:r>
              <a:rPr lang="en-US" sz="2000" dirty="0"/>
              <a:t> Breaking down complex tasks into intermediate steps to guide the model to a solution.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Self-Improving Prompt:</a:t>
            </a:r>
            <a:r>
              <a:rPr lang="en-US" sz="2000" dirty="0"/>
              <a:t> Allowing the model to reflect on and iteratively refine its own responses.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Instruction-Based Prompting:</a:t>
            </a:r>
            <a:r>
              <a:rPr lang="en-US" sz="2000" dirty="0"/>
              <a:t> Using clear and direct instructions to specify the task, format, tone, or content.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Analogical Reasoning Prompt:</a:t>
            </a:r>
            <a:r>
              <a:rPr lang="en-US" sz="2000" dirty="0"/>
              <a:t> Leveraging analogies to help the model draw parallels and approach new tasks.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/>
              <a:t>Hybrid Prompting:</a:t>
            </a:r>
            <a:r>
              <a:rPr lang="en-US" sz="2000" dirty="0"/>
              <a:t> Combining elements from various prompting techniques for complex or nuanced tasks.</a:t>
            </a:r>
          </a:p>
        </p:txBody>
      </p:sp>
    </p:spTree>
    <p:extLst>
      <p:ext uri="{BB962C8B-B14F-4D97-AF65-F5344CB8AC3E}">
        <p14:creationId xmlns:p14="http://schemas.microsoft.com/office/powerpoint/2010/main" val="666248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Direct </a:t>
            </a: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InvOcatiOn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(Zero-Shot,</a:t>
            </a:r>
          </a:p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Multishot</a:t>
            </a: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235818" y="1401347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Model</a:t>
            </a:r>
          </a:p>
          <a:p>
            <a:pPr algn="ctr"/>
            <a:r>
              <a:rPr lang="en-US" dirty="0"/>
              <a:t>(Pretrained)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3783538" y="1036201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2915947" y="164784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AC96A-D5C5-0290-091E-3A158EB8E167}"/>
              </a:ext>
            </a:extLst>
          </p:cNvPr>
          <p:cNvSpPr/>
          <p:nvPr/>
        </p:nvSpPr>
        <p:spPr>
          <a:xfrm>
            <a:off x="5674029" y="12066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4677348" y="1647845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6AD5F6-7846-5777-25F8-009AC2ED678C}"/>
              </a:ext>
            </a:extLst>
          </p:cNvPr>
          <p:cNvSpPr/>
          <p:nvPr/>
        </p:nvSpPr>
        <p:spPr>
          <a:xfrm>
            <a:off x="3292725" y="3569724"/>
            <a:ext cx="1826514" cy="181163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External Context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Docs, hardcoded, database, etc.</a:t>
            </a:r>
          </a:p>
        </p:txBody>
      </p:sp>
      <p:sp>
        <p:nvSpPr>
          <p:cNvPr id="18" name="Arrow: Left-Right 17">
            <a:extLst>
              <a:ext uri="{FF2B5EF4-FFF2-40B4-BE49-F238E27FC236}">
                <a16:creationId xmlns:a16="http://schemas.microsoft.com/office/drawing/2014/main" id="{2379FA93-1C84-EE5A-DFE5-905F6EA35802}"/>
              </a:ext>
            </a:extLst>
          </p:cNvPr>
          <p:cNvSpPr/>
          <p:nvPr/>
        </p:nvSpPr>
        <p:spPr>
          <a:xfrm rot="5400000">
            <a:off x="3824472" y="2925859"/>
            <a:ext cx="763019" cy="398900"/>
          </a:xfrm>
          <a:prstGeom prst="leftRightArrow">
            <a:avLst/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216C1E-545B-76D9-3B1E-AD63C2E8F950}"/>
              </a:ext>
            </a:extLst>
          </p:cNvPr>
          <p:cNvSpPr/>
          <p:nvPr/>
        </p:nvSpPr>
        <p:spPr>
          <a:xfrm>
            <a:off x="5826429" y="13590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CA8D6-1D52-6DD5-23F0-F876A4A73E8B}"/>
              </a:ext>
            </a:extLst>
          </p:cNvPr>
          <p:cNvSpPr/>
          <p:nvPr/>
        </p:nvSpPr>
        <p:spPr>
          <a:xfrm>
            <a:off x="5978829" y="1511468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3914669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Natural Language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TO SQL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393580" y="1971673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559276" y="2217149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559275" y="2891187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559275" y="3565225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10946" y="2565791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46170" y="2565792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489701" y="25657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642101" y="27181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794501" y="2870593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773787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259190" y="2954467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892770" y="4112905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13938" y="2621698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03949" y="2913129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199045" y="441071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31206" y="300492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Store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23025" y="3023112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5" name="Arrow: Left-Up 4">
            <a:extLst>
              <a:ext uri="{FF2B5EF4-FFF2-40B4-BE49-F238E27FC236}">
                <a16:creationId xmlns:a16="http://schemas.microsoft.com/office/drawing/2014/main" id="{3A3B0DEE-76E6-52F2-48F9-E70A80B39711}"/>
              </a:ext>
            </a:extLst>
          </p:cNvPr>
          <p:cNvSpPr/>
          <p:nvPr/>
        </p:nvSpPr>
        <p:spPr>
          <a:xfrm>
            <a:off x="5372761" y="3819099"/>
            <a:ext cx="1221576" cy="967311"/>
          </a:xfrm>
          <a:prstGeom prst="leftUpArrow">
            <a:avLst>
              <a:gd name="adj1" fmla="val 21129"/>
              <a:gd name="adj2" fmla="val 24022"/>
              <a:gd name="adj3" fmla="val 2108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12D08-8431-F447-7482-27667F881C4A}"/>
              </a:ext>
            </a:extLst>
          </p:cNvPr>
          <p:cNvSpPr txBox="1"/>
          <p:nvPr/>
        </p:nvSpPr>
        <p:spPr>
          <a:xfrm>
            <a:off x="5290803" y="4418125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NL to SQL</a:t>
            </a:r>
          </a:p>
        </p:txBody>
      </p:sp>
    </p:spTree>
    <p:extLst>
      <p:ext uri="{BB962C8B-B14F-4D97-AF65-F5344CB8AC3E}">
        <p14:creationId xmlns:p14="http://schemas.microsoft.com/office/powerpoint/2010/main" val="2152885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  <a:endParaRPr lang="en-US" sz="2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Searches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444029" y="2205002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609725" y="2450478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609724" y="3124516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609724" y="3798554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061395" y="2799120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Vectorized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5996619" y="2799121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540150" y="27991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692550" y="29515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844950" y="3103922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824236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309639" y="3187796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3943219" y="4346234"/>
            <a:ext cx="1436038" cy="821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LLM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364387" y="2855027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6" name="Arrow: Left-Up 35">
            <a:extLst>
              <a:ext uri="{FF2B5EF4-FFF2-40B4-BE49-F238E27FC236}">
                <a16:creationId xmlns:a16="http://schemas.microsoft.com/office/drawing/2014/main" id="{9D2E775E-945F-B44B-ACF3-355D1A97C448}"/>
              </a:ext>
            </a:extLst>
          </p:cNvPr>
          <p:cNvSpPr/>
          <p:nvPr/>
        </p:nvSpPr>
        <p:spPr>
          <a:xfrm>
            <a:off x="5423209" y="4052429"/>
            <a:ext cx="1246813" cy="924414"/>
          </a:xfrm>
          <a:prstGeom prst="leftUpArrow">
            <a:avLst>
              <a:gd name="adj1" fmla="val 21129"/>
              <a:gd name="adj2" fmla="val 22271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Arrow: Left-Up 36">
            <a:extLst>
              <a:ext uri="{FF2B5EF4-FFF2-40B4-BE49-F238E27FC236}">
                <a16:creationId xmlns:a16="http://schemas.microsoft.com/office/drawing/2014/main" id="{FE1D3C9F-DF3B-703C-5F0E-64F9B653829B}"/>
              </a:ext>
            </a:extLst>
          </p:cNvPr>
          <p:cNvSpPr/>
          <p:nvPr/>
        </p:nvSpPr>
        <p:spPr>
          <a:xfrm rot="5400000">
            <a:off x="2774645" y="3942635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254398" y="3146458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C9BF6-F371-84EA-1DE5-063EB7EDCC06}"/>
              </a:ext>
            </a:extLst>
          </p:cNvPr>
          <p:cNvSpPr txBox="1"/>
          <p:nvPr/>
        </p:nvSpPr>
        <p:spPr>
          <a:xfrm>
            <a:off x="2433074" y="464404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781655" y="323825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873474" y="3256441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221090" y="4636774"/>
            <a:ext cx="1651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261082" y="4819924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</p:spTree>
    <p:extLst>
      <p:ext uri="{BB962C8B-B14F-4D97-AF65-F5344CB8AC3E}">
        <p14:creationId xmlns:p14="http://schemas.microsoft.com/office/powerpoint/2010/main" val="1875736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Databases</a:t>
            </a:r>
          </a:p>
        </p:txBody>
      </p:sp>
      <p:pic>
        <p:nvPicPr>
          <p:cNvPr id="1026" name="Picture 2" descr="Vector Databases: A Beginner's Guide! | by Pavan Belagatti | Data And  Beyond | Medium">
            <a:extLst>
              <a:ext uri="{FF2B5EF4-FFF2-40B4-BE49-F238E27FC236}">
                <a16:creationId xmlns:a16="http://schemas.microsoft.com/office/drawing/2014/main" id="{E880157E-1886-4E59-397E-81877A523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5" y="1248229"/>
            <a:ext cx="8229599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837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Vector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Databases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A1EC30F-D5D3-4922-6CCC-099D4DE610EE}"/>
              </a:ext>
            </a:extLst>
          </p:cNvPr>
          <p:cNvCxnSpPr>
            <a:cxnSpLocks/>
          </p:cNvCxnSpPr>
          <p:nvPr/>
        </p:nvCxnSpPr>
        <p:spPr>
          <a:xfrm flipV="1">
            <a:off x="2345251" y="832408"/>
            <a:ext cx="0" cy="27668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D8A15EA-84BE-3682-26D8-B3B8E46304F1}"/>
              </a:ext>
            </a:extLst>
          </p:cNvPr>
          <p:cNvCxnSpPr>
            <a:cxnSpLocks/>
          </p:cNvCxnSpPr>
          <p:nvPr/>
        </p:nvCxnSpPr>
        <p:spPr>
          <a:xfrm>
            <a:off x="2345251" y="3593540"/>
            <a:ext cx="47049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EF23DA-92C7-4321-4371-0A0FE041090C}"/>
              </a:ext>
            </a:extLst>
          </p:cNvPr>
          <p:cNvCxnSpPr>
            <a:cxnSpLocks/>
          </p:cNvCxnSpPr>
          <p:nvPr/>
        </p:nvCxnSpPr>
        <p:spPr>
          <a:xfrm flipH="1">
            <a:off x="1243154" y="3593540"/>
            <a:ext cx="1102097" cy="23986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21A0A92-E1B2-F1FE-9979-24EE5EC87D66}"/>
              </a:ext>
            </a:extLst>
          </p:cNvPr>
          <p:cNvSpPr/>
          <p:nvPr/>
        </p:nvSpPr>
        <p:spPr>
          <a:xfrm>
            <a:off x="2528650" y="2608408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178F03-260D-F815-1883-E5BBD0297879}"/>
              </a:ext>
            </a:extLst>
          </p:cNvPr>
          <p:cNvSpPr txBox="1"/>
          <p:nvPr/>
        </p:nvSpPr>
        <p:spPr>
          <a:xfrm>
            <a:off x="2294389" y="2653230"/>
            <a:ext cx="55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3D66D0D-08AB-EDD7-1297-94A57075BCE8}"/>
              </a:ext>
            </a:extLst>
          </p:cNvPr>
          <p:cNvSpPr/>
          <p:nvPr/>
        </p:nvSpPr>
        <p:spPr>
          <a:xfrm>
            <a:off x="2271571" y="2997982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493D44-5398-FB55-46B4-6667B4B2415C}"/>
              </a:ext>
            </a:extLst>
          </p:cNvPr>
          <p:cNvSpPr txBox="1"/>
          <p:nvPr/>
        </p:nvSpPr>
        <p:spPr>
          <a:xfrm>
            <a:off x="2069627" y="3042804"/>
            <a:ext cx="493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C462ED9-1A4B-B1BB-185B-CB324C2D259F}"/>
              </a:ext>
            </a:extLst>
          </p:cNvPr>
          <p:cNvSpPr/>
          <p:nvPr/>
        </p:nvSpPr>
        <p:spPr>
          <a:xfrm>
            <a:off x="2907741" y="3067079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F99EFB-FF84-4E2E-E76A-FBAAA03AC6EB}"/>
              </a:ext>
            </a:extLst>
          </p:cNvPr>
          <p:cNvSpPr txBox="1"/>
          <p:nvPr/>
        </p:nvSpPr>
        <p:spPr>
          <a:xfrm>
            <a:off x="2496254" y="3111901"/>
            <a:ext cx="912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Squirrel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6CF88B0-ABA0-DB16-6475-91B9A698F6EE}"/>
              </a:ext>
            </a:extLst>
          </p:cNvPr>
          <p:cNvSpPr/>
          <p:nvPr/>
        </p:nvSpPr>
        <p:spPr>
          <a:xfrm>
            <a:off x="5572529" y="1833979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BC0469-4A63-03E2-2D4F-F7442DD4AB64}"/>
              </a:ext>
            </a:extLst>
          </p:cNvPr>
          <p:cNvSpPr txBox="1"/>
          <p:nvPr/>
        </p:nvSpPr>
        <p:spPr>
          <a:xfrm>
            <a:off x="5174762" y="1878801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Banana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B3EC280-5301-C013-7E71-D580CB54DB1C}"/>
              </a:ext>
            </a:extLst>
          </p:cNvPr>
          <p:cNvSpPr/>
          <p:nvPr/>
        </p:nvSpPr>
        <p:spPr>
          <a:xfrm>
            <a:off x="5315450" y="2223553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B3DEF0-B05B-023F-A1FD-DC5279EE7288}"/>
              </a:ext>
            </a:extLst>
          </p:cNvPr>
          <p:cNvSpPr txBox="1"/>
          <p:nvPr/>
        </p:nvSpPr>
        <p:spPr>
          <a:xfrm>
            <a:off x="4995429" y="2268375"/>
            <a:ext cx="72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Apple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B10461-BE33-ADCB-EA89-DE39C3AF5CC9}"/>
              </a:ext>
            </a:extLst>
          </p:cNvPr>
          <p:cNvSpPr/>
          <p:nvPr/>
        </p:nvSpPr>
        <p:spPr>
          <a:xfrm>
            <a:off x="5951620" y="2292650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A83A23-2176-DACC-21E8-C5578DD8B2B8}"/>
              </a:ext>
            </a:extLst>
          </p:cNvPr>
          <p:cNvSpPr txBox="1"/>
          <p:nvPr/>
        </p:nvSpPr>
        <p:spPr>
          <a:xfrm>
            <a:off x="5562800" y="2337472"/>
            <a:ext cx="867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Orange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76D0589-E974-E40E-6153-652C4A3A5E4F}"/>
              </a:ext>
            </a:extLst>
          </p:cNvPr>
          <p:cNvSpPr/>
          <p:nvPr/>
        </p:nvSpPr>
        <p:spPr>
          <a:xfrm>
            <a:off x="5672391" y="4761153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90B681-D4F6-6DC6-0A3E-F1B79C2EE107}"/>
              </a:ext>
            </a:extLst>
          </p:cNvPr>
          <p:cNvSpPr txBox="1"/>
          <p:nvPr/>
        </p:nvSpPr>
        <p:spPr>
          <a:xfrm>
            <a:off x="5274624" y="4805975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Turtle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8CF8244-52E1-5FF1-7984-847B911EA8B0}"/>
              </a:ext>
            </a:extLst>
          </p:cNvPr>
          <p:cNvSpPr/>
          <p:nvPr/>
        </p:nvSpPr>
        <p:spPr>
          <a:xfrm>
            <a:off x="5415312" y="5150727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6BF5252-192D-66F9-A896-AD6B80A0D411}"/>
              </a:ext>
            </a:extLst>
          </p:cNvPr>
          <p:cNvSpPr txBox="1"/>
          <p:nvPr/>
        </p:nvSpPr>
        <p:spPr>
          <a:xfrm>
            <a:off x="5095291" y="5195549"/>
            <a:ext cx="72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Lizard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AF5095-E813-114B-6A5B-517FCB350AB9}"/>
              </a:ext>
            </a:extLst>
          </p:cNvPr>
          <p:cNvSpPr/>
          <p:nvPr/>
        </p:nvSpPr>
        <p:spPr>
          <a:xfrm>
            <a:off x="6051482" y="5219824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E0D744D-05C8-E9E8-F2B7-BB82B2945148}"/>
              </a:ext>
            </a:extLst>
          </p:cNvPr>
          <p:cNvSpPr txBox="1"/>
          <p:nvPr/>
        </p:nvSpPr>
        <p:spPr>
          <a:xfrm>
            <a:off x="5672980" y="5232852"/>
            <a:ext cx="1102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Crocodile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D361E31-3373-FFAA-7A9F-5881A8833A94}"/>
              </a:ext>
            </a:extLst>
          </p:cNvPr>
          <p:cNvSpPr/>
          <p:nvPr/>
        </p:nvSpPr>
        <p:spPr>
          <a:xfrm>
            <a:off x="2753911" y="4983122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1939C9-9E8E-5692-CA61-C05B917CC613}"/>
              </a:ext>
            </a:extLst>
          </p:cNvPr>
          <p:cNvSpPr txBox="1"/>
          <p:nvPr/>
        </p:nvSpPr>
        <p:spPr>
          <a:xfrm>
            <a:off x="2356144" y="5027944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Eagle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54E99B7-3F5A-9944-D44C-C4A5DFEB2AD0}"/>
              </a:ext>
            </a:extLst>
          </p:cNvPr>
          <p:cNvSpPr/>
          <p:nvPr/>
        </p:nvSpPr>
        <p:spPr>
          <a:xfrm>
            <a:off x="2496832" y="5372696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50BCFBF-DBC3-145B-1061-38C0EE7E325A}"/>
              </a:ext>
            </a:extLst>
          </p:cNvPr>
          <p:cNvSpPr txBox="1"/>
          <p:nvPr/>
        </p:nvSpPr>
        <p:spPr>
          <a:xfrm>
            <a:off x="1951375" y="5417518"/>
            <a:ext cx="955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Chicken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7355EBE-84AB-A4CE-A4F9-67489A00CF30}"/>
              </a:ext>
            </a:extLst>
          </p:cNvPr>
          <p:cNvSpPr/>
          <p:nvPr/>
        </p:nvSpPr>
        <p:spPr>
          <a:xfrm>
            <a:off x="3133002" y="5441793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A48194C-0732-1F8F-845F-37DE4E0B9169}"/>
              </a:ext>
            </a:extLst>
          </p:cNvPr>
          <p:cNvSpPr txBox="1"/>
          <p:nvPr/>
        </p:nvSpPr>
        <p:spPr>
          <a:xfrm>
            <a:off x="2754500" y="5454821"/>
            <a:ext cx="1102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Dove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B8996A9-D07E-2F92-9777-4A67BD833EC0}"/>
              </a:ext>
            </a:extLst>
          </p:cNvPr>
          <p:cNvSpPr/>
          <p:nvPr/>
        </p:nvSpPr>
        <p:spPr>
          <a:xfrm>
            <a:off x="4108095" y="4950213"/>
            <a:ext cx="89644" cy="896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D6950F3-9FCD-4EBE-30ED-F125DADB9F4A}"/>
              </a:ext>
            </a:extLst>
          </p:cNvPr>
          <p:cNvSpPr txBox="1"/>
          <p:nvPr/>
        </p:nvSpPr>
        <p:spPr>
          <a:xfrm>
            <a:off x="3710328" y="4995035"/>
            <a:ext cx="88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T-Rex</a:t>
            </a:r>
          </a:p>
        </p:txBody>
      </p:sp>
    </p:spTree>
    <p:extLst>
      <p:ext uri="{BB962C8B-B14F-4D97-AF65-F5344CB8AC3E}">
        <p14:creationId xmlns:p14="http://schemas.microsoft.com/office/powerpoint/2010/main" val="3791190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Retrieval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Augmented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Generation (RAG)?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273390" y="894308"/>
            <a:ext cx="799183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Query Formulation: </a:t>
            </a:r>
            <a:r>
              <a:rPr lang="en-US" sz="2400" dirty="0"/>
              <a:t>The process starts with the user input or query.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Information Retrieval:</a:t>
            </a:r>
            <a:r>
              <a:rPr lang="en-US" sz="2400" dirty="0"/>
              <a:t> A retriever model searches a large dataset or knowledge base for relevant information.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Content Selection:</a:t>
            </a:r>
            <a:r>
              <a:rPr lang="en-US" sz="2400" dirty="0"/>
              <a:t> The system filters and ranks the retrieved information to find the most relevant content.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Response Generation:</a:t>
            </a:r>
            <a:r>
              <a:rPr lang="en-US" sz="2400" dirty="0"/>
              <a:t> A generator model creates a response using the selected content and the original query.</a:t>
            </a:r>
          </a:p>
          <a:p>
            <a:pPr marL="1028700" lvl="1" indent="-571500">
              <a:buFont typeface="+mj-lt"/>
              <a:buAutoNum type="arabicPeriod"/>
            </a:pPr>
            <a:r>
              <a:rPr lang="en-US" sz="2400" b="1" dirty="0"/>
              <a:t>Refinement and Output:</a:t>
            </a:r>
            <a:r>
              <a:rPr lang="en-US" sz="2400" dirty="0"/>
              <a:t> The generated response is refined for coherence and presented to the user.</a:t>
            </a:r>
          </a:p>
        </p:txBody>
      </p:sp>
    </p:spTree>
    <p:extLst>
      <p:ext uri="{BB962C8B-B14F-4D97-AF65-F5344CB8AC3E}">
        <p14:creationId xmlns:p14="http://schemas.microsoft.com/office/powerpoint/2010/main" val="2838538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RAG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Apps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714BA578-6B6F-1808-182B-0BC434F06FE2}"/>
              </a:ext>
            </a:extLst>
          </p:cNvPr>
          <p:cNvSpPr/>
          <p:nvPr/>
        </p:nvSpPr>
        <p:spPr>
          <a:xfrm>
            <a:off x="526009" y="1990591"/>
            <a:ext cx="1809051" cy="2344301"/>
          </a:xfrm>
          <a:prstGeom prst="rightArrowCallout">
            <a:avLst>
              <a:gd name="adj1" fmla="val 6779"/>
              <a:gd name="adj2" fmla="val 10472"/>
              <a:gd name="adj3" fmla="val 13784"/>
              <a:gd name="adj4" fmla="val 78374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36C18A70-D119-E190-E0D7-ECB31489572D}"/>
              </a:ext>
            </a:extLst>
          </p:cNvPr>
          <p:cNvSpPr/>
          <p:nvPr/>
        </p:nvSpPr>
        <p:spPr>
          <a:xfrm>
            <a:off x="691705" y="2236067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3" name="Flowchart: Magnetic Disk 12">
            <a:extLst>
              <a:ext uri="{FF2B5EF4-FFF2-40B4-BE49-F238E27FC236}">
                <a16:creationId xmlns:a16="http://schemas.microsoft.com/office/drawing/2014/main" id="{53F8BF42-6A01-8DB1-6575-2A3FB2C35BC4}"/>
              </a:ext>
            </a:extLst>
          </p:cNvPr>
          <p:cNvSpPr/>
          <p:nvPr/>
        </p:nvSpPr>
        <p:spPr>
          <a:xfrm>
            <a:off x="691704" y="2910105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E67D257B-4C20-91DB-9DD0-7BA4D3F7238E}"/>
              </a:ext>
            </a:extLst>
          </p:cNvPr>
          <p:cNvSpPr/>
          <p:nvPr/>
        </p:nvSpPr>
        <p:spPr>
          <a:xfrm>
            <a:off x="691704" y="3584143"/>
            <a:ext cx="995560" cy="566643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0CDFCCE6-AE9B-18D9-8920-ADA08EC1178D}"/>
              </a:ext>
            </a:extLst>
          </p:cNvPr>
          <p:cNvSpPr/>
          <p:nvPr/>
        </p:nvSpPr>
        <p:spPr>
          <a:xfrm>
            <a:off x="4143375" y="2584709"/>
            <a:ext cx="1199687" cy="1199772"/>
          </a:xfrm>
          <a:prstGeom prst="flowChartMagneticDis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Vectorized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714CD2-8297-87C2-1337-4D7901716B0D}"/>
              </a:ext>
            </a:extLst>
          </p:cNvPr>
          <p:cNvSpPr/>
          <p:nvPr/>
        </p:nvSpPr>
        <p:spPr>
          <a:xfrm>
            <a:off x="6078599" y="2584710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2353C-1EDC-577F-C7E3-F475018A95C0}"/>
              </a:ext>
            </a:extLst>
          </p:cNvPr>
          <p:cNvSpPr/>
          <p:nvPr/>
        </p:nvSpPr>
        <p:spPr>
          <a:xfrm>
            <a:off x="7622130" y="258471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08B15C-1B3F-491F-BC27-826B325927F1}"/>
              </a:ext>
            </a:extLst>
          </p:cNvPr>
          <p:cNvSpPr/>
          <p:nvPr/>
        </p:nvSpPr>
        <p:spPr>
          <a:xfrm>
            <a:off x="7774530" y="273711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0BEC0F-1FFF-9AB2-7FE7-160BCB0603F2}"/>
              </a:ext>
            </a:extLst>
          </p:cNvPr>
          <p:cNvSpPr/>
          <p:nvPr/>
        </p:nvSpPr>
        <p:spPr>
          <a:xfrm>
            <a:off x="7926930" y="2889511"/>
            <a:ext cx="763020" cy="894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819BC128-FB79-91FB-5957-3C75F1757477}"/>
              </a:ext>
            </a:extLst>
          </p:cNvPr>
          <p:cNvSpPr/>
          <p:nvPr/>
        </p:nvSpPr>
        <p:spPr>
          <a:xfrm>
            <a:off x="6906216" y="2973385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3571D8F7-0726-3E54-E44C-193FC45BC47F}"/>
              </a:ext>
            </a:extLst>
          </p:cNvPr>
          <p:cNvSpPr/>
          <p:nvPr/>
        </p:nvSpPr>
        <p:spPr>
          <a:xfrm>
            <a:off x="5391619" y="2973385"/>
            <a:ext cx="618800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CAA9-4356-3F50-770A-92E135207DA0}"/>
              </a:ext>
            </a:extLst>
          </p:cNvPr>
          <p:cNvSpPr/>
          <p:nvPr/>
        </p:nvSpPr>
        <p:spPr>
          <a:xfrm>
            <a:off x="4025199" y="4131823"/>
            <a:ext cx="1436038" cy="9194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Embedding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FBE3CE-04F5-560C-9673-1CA8EE707A7A}"/>
              </a:ext>
            </a:extLst>
          </p:cNvPr>
          <p:cNvSpPr/>
          <p:nvPr/>
        </p:nvSpPr>
        <p:spPr>
          <a:xfrm>
            <a:off x="2446367" y="2640616"/>
            <a:ext cx="763020" cy="11997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Ingest</a:t>
            </a:r>
          </a:p>
        </p:txBody>
      </p:sp>
      <p:sp>
        <p:nvSpPr>
          <p:cNvPr id="36" name="Arrow: Left-Up 35">
            <a:extLst>
              <a:ext uri="{FF2B5EF4-FFF2-40B4-BE49-F238E27FC236}">
                <a16:creationId xmlns:a16="http://schemas.microsoft.com/office/drawing/2014/main" id="{9D2E775E-945F-B44B-ACF3-355D1A97C448}"/>
              </a:ext>
            </a:extLst>
          </p:cNvPr>
          <p:cNvSpPr/>
          <p:nvPr/>
        </p:nvSpPr>
        <p:spPr>
          <a:xfrm>
            <a:off x="5505190" y="3838018"/>
            <a:ext cx="933008" cy="706584"/>
          </a:xfrm>
          <a:prstGeom prst="leftUpArrow">
            <a:avLst>
              <a:gd name="adj1" fmla="val 21129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Arrow: Left-Up 36">
            <a:extLst>
              <a:ext uri="{FF2B5EF4-FFF2-40B4-BE49-F238E27FC236}">
                <a16:creationId xmlns:a16="http://schemas.microsoft.com/office/drawing/2014/main" id="{FE1D3C9F-DF3B-703C-5F0E-64F9B653829B}"/>
              </a:ext>
            </a:extLst>
          </p:cNvPr>
          <p:cNvSpPr/>
          <p:nvPr/>
        </p:nvSpPr>
        <p:spPr>
          <a:xfrm rot="5400000">
            <a:off x="2856625" y="3728224"/>
            <a:ext cx="821603" cy="1246812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1490AB3-0B90-8E88-D2CE-A70800F29154}"/>
              </a:ext>
            </a:extLst>
          </p:cNvPr>
          <p:cNvSpPr/>
          <p:nvPr/>
        </p:nvSpPr>
        <p:spPr>
          <a:xfrm>
            <a:off x="3336378" y="2932047"/>
            <a:ext cx="680859" cy="4613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6C9BF6-F371-84EA-1DE5-063EB7EDCC06}"/>
              </a:ext>
            </a:extLst>
          </p:cNvPr>
          <p:cNvSpPr txBox="1"/>
          <p:nvPr/>
        </p:nvSpPr>
        <p:spPr>
          <a:xfrm>
            <a:off x="2515054" y="4429633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F9C6C5-8793-B6DC-1CB1-7B2511603283}"/>
              </a:ext>
            </a:extLst>
          </p:cNvPr>
          <p:cNvSpPr txBox="1"/>
          <p:nvPr/>
        </p:nvSpPr>
        <p:spPr>
          <a:xfrm>
            <a:off x="2863635" y="3023847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Embed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F46FEB-A8C8-D188-6ED6-C90DAC1C9673}"/>
              </a:ext>
            </a:extLst>
          </p:cNvPr>
          <p:cNvSpPr txBox="1"/>
          <p:nvPr/>
        </p:nvSpPr>
        <p:spPr>
          <a:xfrm>
            <a:off x="4955454" y="3042030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45" name="Arrow: Left-Up 44">
            <a:extLst>
              <a:ext uri="{FF2B5EF4-FFF2-40B4-BE49-F238E27FC236}">
                <a16:creationId xmlns:a16="http://schemas.microsoft.com/office/drawing/2014/main" id="{F59D3EF8-D8E9-65E9-185A-D680118FE3A4}"/>
              </a:ext>
            </a:extLst>
          </p:cNvPr>
          <p:cNvSpPr/>
          <p:nvPr/>
        </p:nvSpPr>
        <p:spPr>
          <a:xfrm>
            <a:off x="5505190" y="3838019"/>
            <a:ext cx="1332054" cy="2102428"/>
          </a:xfrm>
          <a:prstGeom prst="leftUpArrow">
            <a:avLst>
              <a:gd name="adj1" fmla="val 13052"/>
              <a:gd name="adj2" fmla="val 13846"/>
              <a:gd name="adj3" fmla="val 12662"/>
            </a:avLst>
          </a:prstGeom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935836-FA48-56CA-39BA-CAD292BB86EE}"/>
              </a:ext>
            </a:extLst>
          </p:cNvPr>
          <p:cNvSpPr txBox="1"/>
          <p:nvPr/>
        </p:nvSpPr>
        <p:spPr>
          <a:xfrm>
            <a:off x="5190569" y="4230799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Vectorize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77A9E3-333B-BBBA-97AB-A8A1A1FE8F7C}"/>
              </a:ext>
            </a:extLst>
          </p:cNvPr>
          <p:cNvSpPr txBox="1"/>
          <p:nvPr/>
        </p:nvSpPr>
        <p:spPr>
          <a:xfrm>
            <a:off x="5423401" y="5621318"/>
            <a:ext cx="1510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Generate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8FAD6-2E12-5347-4510-8240433B6327}"/>
              </a:ext>
            </a:extLst>
          </p:cNvPr>
          <p:cNvSpPr/>
          <p:nvPr/>
        </p:nvSpPr>
        <p:spPr>
          <a:xfrm>
            <a:off x="4025199" y="5255157"/>
            <a:ext cx="1436038" cy="9194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Generative Model</a:t>
            </a:r>
          </a:p>
          <a:p>
            <a:pPr algn="ctr"/>
            <a:r>
              <a:rPr lang="en-US" sz="1400" dirty="0"/>
              <a:t>(Pretrained or Finetuned)</a:t>
            </a:r>
          </a:p>
        </p:txBody>
      </p:sp>
    </p:spTree>
    <p:extLst>
      <p:ext uri="{BB962C8B-B14F-4D97-AF65-F5344CB8AC3E}">
        <p14:creationId xmlns:p14="http://schemas.microsoft.com/office/powerpoint/2010/main" val="83964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3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41" grpId="0"/>
      <p:bldP spid="42" grpId="0"/>
      <p:bldP spid="44" grpId="0"/>
      <p:bldP spid="45" grpId="0" animBg="1"/>
      <p:bldP spid="40" grpId="0"/>
      <p:bldP spid="46" grpId="0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COmbining</a:t>
            </a: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MOdels</a:t>
            </a:r>
            <a:endParaRPr lang="en-US" sz="28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C1AD59-A90F-EC4F-4915-90378590DF1B}"/>
              </a:ext>
            </a:extLst>
          </p:cNvPr>
          <p:cNvSpPr/>
          <p:nvPr/>
        </p:nvSpPr>
        <p:spPr>
          <a:xfrm>
            <a:off x="1474637" y="1481412"/>
            <a:ext cx="1436038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Model</a:t>
            </a:r>
          </a:p>
          <a:p>
            <a:pPr algn="ctr"/>
            <a:r>
              <a:rPr lang="en-US" dirty="0"/>
              <a:t>(Pretrained)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6B9F18-7187-EEA7-F8B2-A3683D83B5F7}"/>
              </a:ext>
            </a:extLst>
          </p:cNvPr>
          <p:cNvSpPr/>
          <p:nvPr/>
        </p:nvSpPr>
        <p:spPr>
          <a:xfrm>
            <a:off x="3947951" y="1127518"/>
            <a:ext cx="763020" cy="16446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6C98AF77-9102-A8A7-5E2D-9405CE7FE815}"/>
              </a:ext>
            </a:extLst>
          </p:cNvPr>
          <p:cNvSpPr/>
          <p:nvPr/>
        </p:nvSpPr>
        <p:spPr>
          <a:xfrm>
            <a:off x="3080360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66BC735B-DED6-EA93-AEC9-61B0E05BB35D}"/>
              </a:ext>
            </a:extLst>
          </p:cNvPr>
          <p:cNvSpPr/>
          <p:nvPr/>
        </p:nvSpPr>
        <p:spPr>
          <a:xfrm>
            <a:off x="4841761" y="173916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3A2F06-9235-8E8C-5299-610368C13BE1}"/>
              </a:ext>
            </a:extLst>
          </p:cNvPr>
          <p:cNvSpPr/>
          <p:nvPr/>
        </p:nvSpPr>
        <p:spPr>
          <a:xfrm>
            <a:off x="3652375" y="3692511"/>
            <a:ext cx="1436038" cy="20990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 Model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Vision, Speech Recognition, etc.</a:t>
            </a:r>
          </a:p>
        </p:txBody>
      </p:sp>
      <p:sp>
        <p:nvSpPr>
          <p:cNvPr id="13" name="Arrow: Left-Right 12">
            <a:extLst>
              <a:ext uri="{FF2B5EF4-FFF2-40B4-BE49-F238E27FC236}">
                <a16:creationId xmlns:a16="http://schemas.microsoft.com/office/drawing/2014/main" id="{F219F5DA-1FBA-1C73-21D7-36187D7E310A}"/>
              </a:ext>
            </a:extLst>
          </p:cNvPr>
          <p:cNvSpPr/>
          <p:nvPr/>
        </p:nvSpPr>
        <p:spPr>
          <a:xfrm rot="5400000">
            <a:off x="3947951" y="3032912"/>
            <a:ext cx="763019" cy="39890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264973-7792-DBC0-68AD-659ED1FDEE09}"/>
              </a:ext>
            </a:extLst>
          </p:cNvPr>
          <p:cNvSpPr/>
          <p:nvPr/>
        </p:nvSpPr>
        <p:spPr>
          <a:xfrm>
            <a:off x="5810089" y="12033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EC038D-E17F-66F5-4589-0F33DB45EDBB}"/>
              </a:ext>
            </a:extLst>
          </p:cNvPr>
          <p:cNvSpPr/>
          <p:nvPr/>
        </p:nvSpPr>
        <p:spPr>
          <a:xfrm>
            <a:off x="5962489" y="13557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AAAAB9-F19D-64A0-C107-688ED3A5C31B}"/>
              </a:ext>
            </a:extLst>
          </p:cNvPr>
          <p:cNvSpPr/>
          <p:nvPr/>
        </p:nvSpPr>
        <p:spPr>
          <a:xfrm>
            <a:off x="6114889" y="1508142"/>
            <a:ext cx="1031945" cy="13427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dirty="0"/>
              <a:t>App</a:t>
            </a:r>
          </a:p>
          <a:p>
            <a:pPr algn="ctr"/>
            <a:r>
              <a:rPr lang="en-US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2917080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4534F0-80B8-634E-964C-31ADAE60E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434" y="-234538"/>
            <a:ext cx="12822381" cy="73270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F68E5C-6F96-6D8E-2D91-14817CB2F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547" y="1525636"/>
            <a:ext cx="9026991" cy="3806727"/>
          </a:xfrm>
        </p:spPr>
        <p:txBody>
          <a:bodyPr anchor="ctr">
            <a:noAutofit/>
          </a:bodyPr>
          <a:lstStyle/>
          <a:p>
            <a:pPr algn="l"/>
            <a:r>
              <a:rPr lang="en-US" sz="8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LLM </a:t>
            </a:r>
            <a:br>
              <a:rPr lang="en-US" sz="8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</a:br>
            <a:r>
              <a:rPr lang="en-US" sz="8000" b="1" dirty="0" err="1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WOrkshOP</a:t>
            </a:r>
            <a:endParaRPr lang="en-US" sz="8000" b="1" dirty="0">
              <a:solidFill>
                <a:schemeClr val="bg1"/>
              </a:solidFill>
              <a:effectLst>
                <a:glow rad="431800">
                  <a:schemeClr val="tx1">
                    <a:alpha val="66000"/>
                  </a:schemeClr>
                </a:glow>
              </a:effectLst>
              <a:latin typeface="Dune Rise" panose="020005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509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766572" y="1039493"/>
            <a:ext cx="7137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LLM =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Large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Language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72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98139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991205" y="1889640"/>
            <a:ext cx="7137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dirty="0">
                <a:solidFill>
                  <a:srgbClr val="374151"/>
                </a:solidFill>
                <a:effectLst/>
                <a:latin typeface="Söhne"/>
              </a:rPr>
              <a:t>“Why do apples...”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“…fall from trees”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“…turn brown when cut?”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“…float in water?”</a:t>
            </a:r>
          </a:p>
        </p:txBody>
      </p:sp>
    </p:spTree>
    <p:extLst>
      <p:ext uri="{BB962C8B-B14F-4D97-AF65-F5344CB8AC3E}">
        <p14:creationId xmlns:p14="http://schemas.microsoft.com/office/powerpoint/2010/main" val="291208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1077468" y="1751617"/>
            <a:ext cx="71374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“I have a bug. Can you help?”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Are you sick?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Do you need an exterminator?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You heard something?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3600" dirty="0"/>
              <a:t>Is your code broken?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76257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Using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LLMs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867156" y="1351508"/>
            <a:ext cx="7137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Text Generation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Translation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Answering Questions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Summarizing Text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Text Completion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Code Generation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Content Moderation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Searching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Sentiment Analysis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Brainstorming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Grammar Checking</a:t>
            </a:r>
          </a:p>
        </p:txBody>
      </p:sp>
    </p:spTree>
    <p:extLst>
      <p:ext uri="{BB962C8B-B14F-4D97-AF65-F5344CB8AC3E}">
        <p14:creationId xmlns:p14="http://schemas.microsoft.com/office/powerpoint/2010/main" val="1432354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0C9558-4784-701C-3C11-B8B8672E59CB}"/>
              </a:ext>
            </a:extLst>
          </p:cNvPr>
          <p:cNvSpPr txBox="1"/>
          <p:nvPr/>
        </p:nvSpPr>
        <p:spPr>
          <a:xfrm>
            <a:off x="603358" y="637932"/>
            <a:ext cx="7137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Parameters – the number of “knobs” available on the LLM.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Tokens/Prompt – what you provide to the LLM as part of your query.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Batch Size – the size of the test data used for generating an LLM.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9E4CA6-F1C5-9859-5AFF-617F279E4F4C}"/>
              </a:ext>
            </a:extLst>
          </p:cNvPr>
          <p:cNvSpPr/>
          <p:nvPr/>
        </p:nvSpPr>
        <p:spPr>
          <a:xfrm>
            <a:off x="514157" y="4117678"/>
            <a:ext cx="1114497" cy="1595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1886BD-A4DA-0391-89A6-2980A1F4613C}"/>
              </a:ext>
            </a:extLst>
          </p:cNvPr>
          <p:cNvSpPr/>
          <p:nvPr/>
        </p:nvSpPr>
        <p:spPr>
          <a:xfrm>
            <a:off x="2123923" y="3838757"/>
            <a:ext cx="1114496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  <a:p>
            <a:pPr algn="ctr"/>
            <a:r>
              <a:rPr lang="en-US" dirty="0"/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FCBDA7-E380-5838-2AFB-7BA6F88D9A0E}"/>
              </a:ext>
            </a:extLst>
          </p:cNvPr>
          <p:cNvSpPr/>
          <p:nvPr/>
        </p:nvSpPr>
        <p:spPr>
          <a:xfrm>
            <a:off x="2123922" y="5024346"/>
            <a:ext cx="1114497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</a:p>
          <a:p>
            <a:pPr algn="ctr"/>
            <a:r>
              <a:rPr lang="en-US" dirty="0"/>
              <a:t> Data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B760AA-4C81-DD0F-8F66-9BEE55D0140F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1628654" y="4271515"/>
            <a:ext cx="495269" cy="644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6558AB-982C-6F4B-0DAE-00E34771D54D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628654" y="4915621"/>
            <a:ext cx="495268" cy="541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02E4E07-7F55-0775-B327-406470BC3F2F}"/>
              </a:ext>
            </a:extLst>
          </p:cNvPr>
          <p:cNvSpPr/>
          <p:nvPr/>
        </p:nvSpPr>
        <p:spPr>
          <a:xfrm>
            <a:off x="4623135" y="3838757"/>
            <a:ext cx="1157884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Candidate</a:t>
            </a:r>
          </a:p>
          <a:p>
            <a:pPr algn="ctr"/>
            <a:r>
              <a:rPr lang="en-US" dirty="0"/>
              <a:t>Model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962450-6CF8-F9E2-E4DA-E7D0DA78849A}"/>
              </a:ext>
            </a:extLst>
          </p:cNvPr>
          <p:cNvSpPr/>
          <p:nvPr/>
        </p:nvSpPr>
        <p:spPr>
          <a:xfrm>
            <a:off x="3409256" y="3838757"/>
            <a:ext cx="1043041" cy="8655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4DD70F-FF6B-3EF0-7CDF-2E8BCE7004D9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>
            <a:off x="3238419" y="4271515"/>
            <a:ext cx="1708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848DF7-8879-ABE6-3483-A8FFBDF4C06D}"/>
              </a:ext>
            </a:extLst>
          </p:cNvPr>
          <p:cNvCxnSpPr>
            <a:cxnSpLocks/>
            <a:stCxn id="15" idx="3"/>
            <a:endCxn id="14" idx="1"/>
          </p:cNvCxnSpPr>
          <p:nvPr/>
        </p:nvCxnSpPr>
        <p:spPr>
          <a:xfrm>
            <a:off x="4452297" y="4271515"/>
            <a:ext cx="1708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C2D8E26-B1FB-00A0-2A6A-742D29FC79C7}"/>
              </a:ext>
            </a:extLst>
          </p:cNvPr>
          <p:cNvSpPr/>
          <p:nvPr/>
        </p:nvSpPr>
        <p:spPr>
          <a:xfrm>
            <a:off x="6054188" y="3838757"/>
            <a:ext cx="1236453" cy="86551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940574C-9FB7-CD3E-1C38-6C5BB81C02C0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>
            <a:off x="5781019" y="4271515"/>
            <a:ext cx="273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A9016583-D85A-EBBC-445F-6D695AF08F94}"/>
              </a:ext>
            </a:extLst>
          </p:cNvPr>
          <p:cNvCxnSpPr>
            <a:cxnSpLocks/>
            <a:stCxn id="6" idx="3"/>
            <a:endCxn id="23" idx="2"/>
          </p:cNvCxnSpPr>
          <p:nvPr/>
        </p:nvCxnSpPr>
        <p:spPr>
          <a:xfrm flipV="1">
            <a:off x="3238419" y="4704273"/>
            <a:ext cx="3433996" cy="75283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E12848FB-4DA6-6810-73B7-4921185A5DB8}"/>
              </a:ext>
            </a:extLst>
          </p:cNvPr>
          <p:cNvCxnSpPr>
            <a:stCxn id="23" idx="0"/>
            <a:endCxn id="15" idx="0"/>
          </p:cNvCxnSpPr>
          <p:nvPr/>
        </p:nvCxnSpPr>
        <p:spPr>
          <a:xfrm rot="16200000" flipV="1">
            <a:off x="5301596" y="2467938"/>
            <a:ext cx="12700" cy="2741638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29397278-9001-72E3-D651-8E4BAAB6A154}"/>
              </a:ext>
            </a:extLst>
          </p:cNvPr>
          <p:cNvSpPr/>
          <p:nvPr/>
        </p:nvSpPr>
        <p:spPr>
          <a:xfrm>
            <a:off x="7483678" y="3845107"/>
            <a:ext cx="1157884" cy="8655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6DBD67E-D427-698D-1653-CE629720BDFC}"/>
              </a:ext>
            </a:extLst>
          </p:cNvPr>
          <p:cNvCxnSpPr>
            <a:cxnSpLocks/>
            <a:stCxn id="23" idx="3"/>
            <a:endCxn id="68" idx="1"/>
          </p:cNvCxnSpPr>
          <p:nvPr/>
        </p:nvCxnSpPr>
        <p:spPr>
          <a:xfrm>
            <a:off x="7290641" y="4271515"/>
            <a:ext cx="193037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64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14" grpId="0" animBg="1"/>
      <p:bldP spid="15" grpId="0" animBg="1"/>
      <p:bldP spid="23" grpId="0" animBg="1"/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pic>
        <p:nvPicPr>
          <p:cNvPr id="3074" name="Picture 2" descr="Neural Networks Architecture">
            <a:extLst>
              <a:ext uri="{FF2B5EF4-FFF2-40B4-BE49-F238E27FC236}">
                <a16:creationId xmlns:a16="http://schemas.microsoft.com/office/drawing/2014/main" id="{579E54D8-F5BE-7DB6-A8F5-242B8F71B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08" y="1028700"/>
            <a:ext cx="76200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675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0CC6FC1-A3CD-C0A9-F7D0-AAF3A44EE050}"/>
              </a:ext>
            </a:extLst>
          </p:cNvPr>
          <p:cNvSpPr txBox="1">
            <a:spLocks/>
          </p:cNvSpPr>
          <p:nvPr/>
        </p:nvSpPr>
        <p:spPr>
          <a:xfrm>
            <a:off x="9021289" y="0"/>
            <a:ext cx="3170711" cy="6858000"/>
          </a:xfrm>
          <a:prstGeom prst="rect">
            <a:avLst/>
          </a:prstGeom>
          <a:blipFill dpi="0" rotWithShape="1">
            <a:blip r:embed="rId2"/>
            <a:srcRect/>
            <a:tile tx="3784600" ty="-1130300" sx="100000" sy="100000" flip="none" algn="tl"/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vert="horz" lIns="0" tIns="182880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What is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6000"/>
                    </a:schemeClr>
                  </a:glow>
                </a:effectLst>
                <a:latin typeface="Dune Rise" panose="02000503000000000000" pitchFamily="50" charset="0"/>
              </a:rPr>
              <a:t>An LLM ?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82A80F4-40FC-5582-749E-3A95302D49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0685741"/>
              </p:ext>
            </p:extLst>
          </p:nvPr>
        </p:nvGraphicFramePr>
        <p:xfrm>
          <a:off x="445697" y="457200"/>
          <a:ext cx="8229600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2541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138730</TotalTime>
  <Words>576</Words>
  <Application>Microsoft Office PowerPoint</Application>
  <PresentationFormat>Widescreen</PresentationFormat>
  <Paragraphs>189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Dune Rise</vt:lpstr>
      <vt:lpstr>Söhne</vt:lpstr>
      <vt:lpstr>Office Theme</vt:lpstr>
      <vt:lpstr>TeCH ON FIRe</vt:lpstr>
      <vt:lpstr>LLM  WOrkshOP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ON FIRe</dc:title>
  <dc:creator>blaize stewart</dc:creator>
  <cp:lastModifiedBy>blaize stewart</cp:lastModifiedBy>
  <cp:revision>59</cp:revision>
  <dcterms:created xsi:type="dcterms:W3CDTF">2023-03-06T19:57:19Z</dcterms:created>
  <dcterms:modified xsi:type="dcterms:W3CDTF">2024-04-19T15:25:51Z</dcterms:modified>
</cp:coreProperties>
</file>

<file path=docProps/thumbnail.jpeg>
</file>